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4" r:id="rId2"/>
    <p:sldId id="258" r:id="rId3"/>
    <p:sldId id="260" r:id="rId4"/>
    <p:sldId id="261" r:id="rId5"/>
    <p:sldId id="267" r:id="rId6"/>
    <p:sldId id="270" r:id="rId7"/>
    <p:sldId id="269" r:id="rId8"/>
    <p:sldId id="271" r:id="rId9"/>
    <p:sldId id="268" r:id="rId10"/>
    <p:sldId id="262" r:id="rId11"/>
    <p:sldId id="272" r:id="rId12"/>
    <p:sldId id="263" r:id="rId13"/>
    <p:sldId id="265" r:id="rId14"/>
    <p:sldId id="259" r:id="rId15"/>
    <p:sldId id="275" r:id="rId16"/>
    <p:sldId id="273" r:id="rId17"/>
    <p:sldId id="266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0344B-CFC7-4143-BB34-BD68DF2ECA6E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ACA08-68B9-4053-B932-6FF2E6C2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8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8E504-548D-456F-8510-16522778D84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3FA08-2EA1-4F1E-B6C3-CBB9EE4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5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3FA08-2EA1-4F1E-B6C3-CBB9EE4684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9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2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4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3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3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x8lFXgXmZ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Exam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The image illustrates what evolutionary concept?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A)embryological </a:t>
            </a:r>
            <a:r>
              <a:rPr lang="en-US" dirty="0"/>
              <a:t>similarities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B)variation </a:t>
            </a:r>
            <a:r>
              <a:rPr lang="en-US" dirty="0"/>
              <a:t>among species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C)vestigial </a:t>
            </a:r>
            <a:r>
              <a:rPr lang="en-US" dirty="0"/>
              <a:t>structures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D)homologous </a:t>
            </a:r>
            <a:r>
              <a:rPr lang="en-US" dirty="0"/>
              <a:t>structures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"/>
            <a:ext cx="3463203" cy="245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31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___________</a:t>
            </a:r>
            <a:r>
              <a:rPr lang="en-US" dirty="0" smtClean="0"/>
              <a:t> </a:t>
            </a:r>
            <a:r>
              <a:rPr lang="en-US" dirty="0" smtClean="0"/>
              <a:t>proposed the theory of natural selection as the mechanism </a:t>
            </a:r>
            <a:r>
              <a:rPr lang="en-US" dirty="0" smtClean="0"/>
              <a:t>____________________________. </a:t>
            </a:r>
            <a:endParaRPr lang="en-US" dirty="0" smtClean="0"/>
          </a:p>
          <a:p>
            <a:r>
              <a:rPr lang="en-US" u="sng" dirty="0" smtClean="0"/>
              <a:t>___________________</a:t>
            </a:r>
            <a:r>
              <a:rPr lang="en-US" dirty="0" smtClean="0"/>
              <a:t>– </a:t>
            </a:r>
            <a:r>
              <a:rPr lang="en-US" dirty="0" smtClean="0"/>
              <a:t>used to describe natural selection</a:t>
            </a:r>
          </a:p>
          <a:p>
            <a:r>
              <a:rPr lang="en-US" dirty="0" smtClean="0"/>
              <a:t>___________ </a:t>
            </a:r>
            <a:r>
              <a:rPr lang="en-US" dirty="0" smtClean="0"/>
              <a:t>– is a measure of an individual’s </a:t>
            </a:r>
            <a:r>
              <a:rPr lang="en-US" u="sng" dirty="0" smtClean="0"/>
              <a:t>__________________</a:t>
            </a:r>
            <a:r>
              <a:rPr lang="en-US" dirty="0" smtClean="0"/>
              <a:t>to </a:t>
            </a:r>
            <a:r>
              <a:rPr lang="en-US" dirty="0" smtClean="0"/>
              <a:t>the </a:t>
            </a:r>
            <a:r>
              <a:rPr lang="en-US" u="sng" dirty="0" smtClean="0"/>
              <a:t>____________________________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Adaptations – are </a:t>
            </a:r>
            <a:r>
              <a:rPr lang="en-US" u="sng" dirty="0" smtClean="0"/>
              <a:t>_____________________________</a:t>
            </a:r>
            <a:r>
              <a:rPr lang="en-US" dirty="0" smtClean="0"/>
              <a:t> </a:t>
            </a:r>
            <a:r>
              <a:rPr lang="en-US" dirty="0" smtClean="0"/>
              <a:t>and populations tend to be well adapted to survive in their environments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1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dog breeds we have today were developed through: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A) natural </a:t>
            </a:r>
            <a:r>
              <a:rPr lang="en-US" dirty="0"/>
              <a:t>selection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B)artificial </a:t>
            </a:r>
            <a:r>
              <a:rPr lang="en-US" dirty="0"/>
              <a:t>selection (selective breeding)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C)sexual </a:t>
            </a:r>
            <a:r>
              <a:rPr lang="en-US" dirty="0"/>
              <a:t>selection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D)acquired </a:t>
            </a:r>
            <a:r>
              <a:rPr lang="en-US" dirty="0"/>
              <a:t>selection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810000"/>
            <a:ext cx="4043363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175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About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dog breeds we have today were developed </a:t>
            </a:r>
            <a:r>
              <a:rPr lang="en-US" dirty="0" smtClean="0"/>
              <a:t>through artificial selection, what could be some major implications of this?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67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__________________</a:t>
            </a:r>
            <a:r>
              <a:rPr lang="en-US" dirty="0" smtClean="0"/>
              <a:t>– </a:t>
            </a:r>
            <a:r>
              <a:rPr lang="en-US" dirty="0" smtClean="0"/>
              <a:t>A species has more offspring that will survive until </a:t>
            </a:r>
            <a:r>
              <a:rPr lang="en-US" dirty="0" smtClean="0"/>
              <a:t>____________ </a:t>
            </a:r>
            <a:r>
              <a:rPr lang="en-US" dirty="0" smtClean="0"/>
              <a:t>(offspring need food, are vulnerable to </a:t>
            </a:r>
            <a:r>
              <a:rPr lang="en-US" dirty="0" smtClean="0"/>
              <a:t>____________and </a:t>
            </a:r>
            <a:r>
              <a:rPr lang="en-US" dirty="0" smtClean="0"/>
              <a:t>diseases)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 smtClean="0"/>
              <a:t>________________– </a:t>
            </a:r>
            <a:r>
              <a:rPr lang="en-US" dirty="0" smtClean="0"/>
              <a:t>The individuals of a population may </a:t>
            </a:r>
            <a:r>
              <a:rPr lang="en-US" dirty="0" smtClean="0"/>
              <a:t>________________such </a:t>
            </a:r>
            <a:r>
              <a:rPr lang="en-US" dirty="0" smtClean="0"/>
              <a:t>as size, color, strength, speed, ability to find food, or resistance to certain </a:t>
            </a:r>
            <a:r>
              <a:rPr lang="en-US" dirty="0" smtClean="0"/>
              <a:t>___________.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72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Natural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Struggle to survive – </a:t>
            </a:r>
            <a:r>
              <a:rPr lang="en-US" dirty="0"/>
              <a:t>Individuals must compete with each other for limited resources. Some will be harmed by predation, diseases, or unfavorable conditions.</a:t>
            </a:r>
          </a:p>
          <a:p>
            <a:endParaRPr lang="en-US" u="sng" dirty="0"/>
          </a:p>
          <a:p>
            <a:r>
              <a:rPr lang="en-US" u="sng" dirty="0"/>
              <a:t>Differential reproduction – </a:t>
            </a:r>
            <a:r>
              <a:rPr lang="en-US" dirty="0"/>
              <a:t>Individuals that have certain traits are more likely to survive and reproduce than are individuals that lack those traits. Over time the favorable traits become more frequent in the population.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308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 </a:t>
            </a:r>
          </a:p>
          <a:p>
            <a:r>
              <a:rPr lang="en-US" dirty="0" smtClean="0"/>
              <a:t>Adaptation is the physiological change that occurs in an organism’s lifetime. </a:t>
            </a:r>
          </a:p>
          <a:p>
            <a:r>
              <a:rPr lang="en-US" dirty="0" smtClean="0"/>
              <a:t>____________, </a:t>
            </a:r>
            <a:r>
              <a:rPr lang="en-US" dirty="0" smtClean="0"/>
              <a:t>an adaptation is a </a:t>
            </a:r>
            <a:r>
              <a:rPr lang="en-US" u="sng" dirty="0" smtClean="0"/>
              <a:t>__________</a:t>
            </a:r>
            <a:r>
              <a:rPr lang="en-US" dirty="0" smtClean="0"/>
              <a:t> </a:t>
            </a:r>
            <a:r>
              <a:rPr lang="en-US" dirty="0" smtClean="0"/>
              <a:t>that makes an individual </a:t>
            </a:r>
            <a:r>
              <a:rPr lang="en-US" u="sng" dirty="0" smtClean="0"/>
              <a:t>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Evidence for Evolution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Fossil/Fossil Record </a:t>
            </a:r>
            <a:r>
              <a:rPr lang="en-US" sz="2800" dirty="0" smtClean="0"/>
              <a:t>–</a:t>
            </a:r>
            <a:r>
              <a:rPr lang="en-US" sz="2800" dirty="0"/>
              <a:t>evidence of organisms that lived on Earth in the past.  Fossils show </a:t>
            </a:r>
            <a:r>
              <a:rPr lang="en-US" sz="2800" dirty="0" smtClean="0"/>
              <a:t>____________________diversity </a:t>
            </a:r>
            <a:r>
              <a:rPr lang="en-US" sz="2800" dirty="0"/>
              <a:t>over geologic </a:t>
            </a:r>
            <a:r>
              <a:rPr lang="en-US" sz="2800" dirty="0" smtClean="0"/>
              <a:t>__________.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 smtClean="0"/>
              <a:t>Comparative anatomy </a:t>
            </a:r>
            <a:r>
              <a:rPr lang="en-US" sz="2800" dirty="0" smtClean="0"/>
              <a:t>- </a:t>
            </a:r>
            <a:r>
              <a:rPr lang="en-US" sz="2800" dirty="0"/>
              <a:t>the </a:t>
            </a:r>
            <a:r>
              <a:rPr lang="en-US" sz="2800" dirty="0" smtClean="0"/>
              <a:t>__________study </a:t>
            </a:r>
            <a:r>
              <a:rPr lang="en-US" sz="2800" dirty="0"/>
              <a:t>of the </a:t>
            </a:r>
            <a:r>
              <a:rPr lang="en-US" sz="2800" dirty="0" smtClean="0"/>
              <a:t>___________________of </a:t>
            </a:r>
            <a:r>
              <a:rPr lang="en-US" sz="2800" dirty="0"/>
              <a:t>different species of animals in order to understand the </a:t>
            </a:r>
            <a:r>
              <a:rPr lang="en-US" sz="2800" dirty="0" smtClean="0"/>
              <a:t>______________________they </a:t>
            </a:r>
            <a:r>
              <a:rPr lang="en-US" sz="2800" dirty="0"/>
              <a:t>have undergone in the course of evolution from common ancestors</a:t>
            </a:r>
            <a:r>
              <a:rPr lang="en-US" sz="2800" dirty="0" smtClean="0"/>
              <a:t>. </a:t>
            </a:r>
            <a:endParaRPr lang="en-US" sz="2800" dirty="0"/>
          </a:p>
          <a:p>
            <a:pPr marL="971550" lvl="1" indent="-571500">
              <a:buFont typeface="+mj-lt"/>
              <a:buAutoNum type="romanUcPeriod"/>
            </a:pPr>
            <a:r>
              <a:rPr lang="en-US" sz="2400" dirty="0" smtClean="0"/>
              <a:t>Homologous structures, analogous structures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sz="2400" dirty="0" smtClean="0"/>
              <a:t>_____________ </a:t>
            </a:r>
            <a:r>
              <a:rPr lang="en-US" sz="2400" dirty="0" smtClean="0"/>
              <a:t>structures - </a:t>
            </a:r>
            <a:r>
              <a:rPr lang="en-US" sz="2400" dirty="0"/>
              <a:t>structures that have lost their function but are still present.  Ex) legs of </a:t>
            </a:r>
            <a:r>
              <a:rPr lang="en-US" sz="2400" dirty="0" smtClean="0"/>
              <a:t>skinks, </a:t>
            </a:r>
            <a:r>
              <a:rPr lang="en-US" sz="2400" dirty="0" smtClean="0"/>
              <a:t>___________ </a:t>
            </a:r>
            <a:r>
              <a:rPr lang="en-US" sz="2400" dirty="0"/>
              <a:t>in humans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47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Evidence for 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Comparative embryology – </a:t>
            </a:r>
          </a:p>
          <a:p>
            <a:pPr marL="0" indent="0">
              <a:buNone/>
            </a:pPr>
            <a:r>
              <a:rPr lang="en-US" b="1" dirty="0"/>
              <a:t>comparing </a:t>
            </a:r>
            <a:r>
              <a:rPr lang="en-US" b="1" dirty="0" smtClean="0"/>
              <a:t>______________ </a:t>
            </a:r>
            <a:r>
              <a:rPr lang="en-US" b="1" dirty="0"/>
              <a:t>of </a:t>
            </a:r>
          </a:p>
          <a:p>
            <a:pPr marL="0" indent="0">
              <a:buNone/>
            </a:pPr>
            <a:r>
              <a:rPr lang="en-US" b="1" dirty="0"/>
              <a:t>various species </a:t>
            </a:r>
            <a:r>
              <a:rPr lang="en-US" b="1" dirty="0" smtClean="0"/>
              <a:t>: </a:t>
            </a:r>
            <a:r>
              <a:rPr lang="en-US" b="1" u="sng" dirty="0" smtClean="0"/>
              <a:t>point </a:t>
            </a:r>
            <a:r>
              <a:rPr lang="en-US" b="1" u="sng" dirty="0"/>
              <a:t>toward a 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______________________.</a:t>
            </a:r>
          </a:p>
          <a:p>
            <a:pPr marL="0" indent="0">
              <a:buNone/>
            </a:pPr>
            <a:r>
              <a:rPr lang="en-US" u="sng" dirty="0" smtClean="0"/>
              <a:t>Biogeography </a:t>
            </a:r>
            <a:r>
              <a:rPr lang="en-US" dirty="0" smtClean="0"/>
              <a:t>- </a:t>
            </a:r>
            <a:r>
              <a:rPr lang="en-US" dirty="0"/>
              <a:t>Biogeography is the study of the </a:t>
            </a:r>
            <a:r>
              <a:rPr lang="en-US" dirty="0" smtClean="0"/>
              <a:t>__________________________________________________________. </a:t>
            </a:r>
            <a:r>
              <a:rPr lang="en-US" dirty="0" smtClean="0"/>
              <a:t>(Why </a:t>
            </a:r>
            <a:r>
              <a:rPr lang="en-US" dirty="0"/>
              <a:t>does the Arctic have polar bears and Antarctica penguins</a:t>
            </a:r>
            <a:r>
              <a:rPr lang="en-US" dirty="0" smtClean="0"/>
              <a:t>?)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3350"/>
            <a:ext cx="21365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1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Evidence for Evolution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_____________________</a:t>
            </a:r>
            <a:r>
              <a:rPr lang="en-US" dirty="0" smtClean="0"/>
              <a:t>–</a:t>
            </a:r>
            <a:r>
              <a:rPr lang="en-US" dirty="0"/>
              <a:t>scientists look at the </a:t>
            </a:r>
            <a:r>
              <a:rPr lang="en-US" u="sng" dirty="0" smtClean="0"/>
              <a:t>_____________</a:t>
            </a:r>
            <a:r>
              <a:rPr lang="en-US" dirty="0" smtClean="0"/>
              <a:t>and </a:t>
            </a:r>
            <a:r>
              <a:rPr lang="en-US" dirty="0"/>
              <a:t>other </a:t>
            </a:r>
            <a:r>
              <a:rPr lang="en-US" u="sng" dirty="0" smtClean="0"/>
              <a:t>______________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en-US" u="sng" dirty="0" smtClean="0"/>
              <a:t>____________________</a:t>
            </a:r>
            <a:r>
              <a:rPr lang="en-US" dirty="0" smtClean="0"/>
              <a:t>. </a:t>
            </a:r>
            <a:r>
              <a:rPr lang="en-US" dirty="0"/>
              <a:t>While these molecules can evolve just as an entire organism can, some important molecules are </a:t>
            </a:r>
            <a:r>
              <a:rPr lang="en-US" u="sng" dirty="0" smtClean="0"/>
              <a:t>__________________</a:t>
            </a:r>
            <a:r>
              <a:rPr lang="en-US" dirty="0" smtClean="0"/>
              <a:t>among </a:t>
            </a:r>
            <a:r>
              <a:rPr lang="en-US" dirty="0"/>
              <a:t>species. The slight </a:t>
            </a:r>
            <a:r>
              <a:rPr lang="en-US" dirty="0" smtClean="0"/>
              <a:t>_______________ </a:t>
            </a:r>
            <a:r>
              <a:rPr lang="en-US" dirty="0"/>
              <a:t>that occur over time in these conserved molecules, which are often called </a:t>
            </a:r>
            <a:r>
              <a:rPr lang="en-US" u="sng" dirty="0" smtClean="0"/>
              <a:t>______________</a:t>
            </a:r>
            <a:r>
              <a:rPr lang="en-US" dirty="0" smtClean="0"/>
              <a:t>, </a:t>
            </a:r>
            <a:r>
              <a:rPr lang="en-US" dirty="0"/>
              <a:t>can help shed light on past evolutionary events.</a:t>
            </a:r>
            <a:endParaRPr lang="en-US" dirty="0" smtClean="0"/>
          </a:p>
          <a:p>
            <a:r>
              <a:rPr lang="en-US" dirty="0" smtClean="0"/>
              <a:t>__________________________ </a:t>
            </a:r>
            <a:r>
              <a:rPr lang="en-US" dirty="0" smtClean="0"/>
              <a:t>change – Changes in evolution we have directly observed.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www.youtube.com/watch?v=9x8lFXgXmZI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Somatic cells - 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Cells that </a:t>
            </a:r>
            <a:r>
              <a:rPr lang="en-US" sz="2000" dirty="0" smtClean="0"/>
              <a:t>_______________________, </a:t>
            </a:r>
            <a:r>
              <a:rPr lang="en-US" sz="2000" dirty="0" smtClean="0"/>
              <a:t>that are </a:t>
            </a:r>
            <a:r>
              <a:rPr lang="en-US" sz="2000" dirty="0" smtClean="0"/>
              <a:t>_________________(</a:t>
            </a:r>
            <a:r>
              <a:rPr lang="en-US" sz="2000" dirty="0" smtClean="0"/>
              <a:t>sex/reproductive) cells.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Has a </a:t>
            </a:r>
            <a:r>
              <a:rPr lang="en-US" sz="2000" dirty="0" smtClean="0"/>
              <a:t>____________ </a:t>
            </a:r>
            <a:r>
              <a:rPr lang="en-US" sz="2000" dirty="0" smtClean="0"/>
              <a:t>number of chromosomes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Goes </a:t>
            </a:r>
            <a:r>
              <a:rPr lang="en-US" sz="2000" dirty="0" smtClean="0"/>
              <a:t>through </a:t>
            </a:r>
            <a:r>
              <a:rPr lang="en-US" sz="2000" dirty="0" smtClean="0"/>
              <a:t>___________ </a:t>
            </a:r>
            <a:r>
              <a:rPr lang="en-US" sz="2000" dirty="0" smtClean="0"/>
              <a:t>and cytokinesis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Germ cells (sex cells)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 The </a:t>
            </a:r>
            <a:r>
              <a:rPr lang="en-US" sz="2000" dirty="0" smtClean="0"/>
              <a:t>_________________________cells</a:t>
            </a:r>
            <a:r>
              <a:rPr lang="en-US" sz="2000" dirty="0" smtClean="0"/>
              <a:t>; sperm and egg in mammals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Contain </a:t>
            </a:r>
            <a:r>
              <a:rPr lang="en-US" sz="2000" dirty="0" smtClean="0"/>
              <a:t>__________ </a:t>
            </a:r>
            <a:r>
              <a:rPr lang="en-US" sz="2000" dirty="0" smtClean="0"/>
              <a:t>the amount of DNA that is in somatic cells  </a:t>
            </a:r>
            <a:r>
              <a:rPr lang="en-US" sz="2000" dirty="0" smtClean="0"/>
              <a:t>(___________) </a:t>
            </a:r>
            <a:endParaRPr lang="en-US" sz="20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Go through </a:t>
            </a:r>
            <a:r>
              <a:rPr lang="en-US" sz="2000" dirty="0" smtClean="0"/>
              <a:t>________________</a:t>
            </a: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07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 is a </a:t>
            </a:r>
            <a:r>
              <a:rPr lang="en-US" u="sng" dirty="0" smtClean="0"/>
              <a:t>_________________</a:t>
            </a:r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u="sng" dirty="0" smtClean="0"/>
              <a:t>________________</a:t>
            </a:r>
            <a:r>
              <a:rPr lang="en-US" dirty="0" smtClean="0"/>
              <a:t> </a:t>
            </a:r>
            <a:r>
              <a:rPr lang="en-US" dirty="0" smtClean="0"/>
              <a:t>of a </a:t>
            </a:r>
            <a:r>
              <a:rPr lang="en-US" u="sng" dirty="0" smtClean="0"/>
              <a:t>_________</a:t>
            </a:r>
            <a:endParaRPr lang="en-US" u="sng" dirty="0" smtClean="0"/>
          </a:p>
          <a:p>
            <a:r>
              <a:rPr lang="en-US" dirty="0" smtClean="0"/>
              <a:t>A nucleotide </a:t>
            </a:r>
            <a:r>
              <a:rPr lang="en-US" dirty="0" smtClean="0"/>
              <a:t>_____________(</a:t>
            </a:r>
            <a:r>
              <a:rPr lang="en-US" dirty="0" smtClean="0"/>
              <a:t>s) is either deleted, inserted, substituted or switched </a:t>
            </a:r>
          </a:p>
          <a:p>
            <a:r>
              <a:rPr lang="en-US" dirty="0" smtClean="0"/>
              <a:t>Major source of </a:t>
            </a:r>
            <a:r>
              <a:rPr lang="en-US" u="sng" dirty="0" smtClean="0"/>
              <a:t>__________________________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157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there is a deletion mutation in the somatic cell of an individual that causes this individual to develop a protein deficiency over their lifespan. If this individual decides to reproduce, will his/her offspring inherit this mutation? Why or why not?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______________evolution </a:t>
            </a:r>
            <a:r>
              <a:rPr lang="en-US" dirty="0" smtClean="0"/>
              <a:t>– Process in which species that are </a:t>
            </a:r>
            <a:r>
              <a:rPr lang="en-US" dirty="0" smtClean="0"/>
              <a:t>________________________to </a:t>
            </a:r>
            <a:r>
              <a:rPr lang="en-US" dirty="0" smtClean="0"/>
              <a:t>each other </a:t>
            </a:r>
            <a:r>
              <a:rPr lang="en-US" dirty="0" smtClean="0"/>
              <a:t>______________ </a:t>
            </a:r>
            <a:r>
              <a:rPr lang="en-US" dirty="0" smtClean="0"/>
              <a:t>evolve similar kinds of traits. Ex: hawks, bats and butterflies all have wings. But none of these organisms inherited these genes from any of the others. These independently evolved wings are called </a:t>
            </a:r>
            <a:r>
              <a:rPr lang="en-US" u="sng" dirty="0" smtClean="0"/>
              <a:t>______________________________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Shivee\Desktop\convergent-evolution-marine-all-about-reptiles-co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4572000" cy="154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27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___________evolution </a:t>
            </a:r>
            <a:r>
              <a:rPr lang="en-US" dirty="0" smtClean="0"/>
              <a:t>: can be difficult </a:t>
            </a:r>
            <a:r>
              <a:rPr lang="en-US" dirty="0"/>
              <a:t>to distinguish from convergent evolution. Parallel evolution occurs when </a:t>
            </a:r>
            <a:r>
              <a:rPr lang="en-US" u="sng" dirty="0" smtClean="0"/>
              <a:t>________________</a:t>
            </a:r>
            <a:r>
              <a:rPr lang="en-US" dirty="0" smtClean="0"/>
              <a:t>start </a:t>
            </a:r>
            <a:r>
              <a:rPr lang="en-US" dirty="0"/>
              <a:t>with </a:t>
            </a:r>
            <a:r>
              <a:rPr lang="en-US" u="sng" dirty="0" smtClean="0"/>
              <a:t>__________ __________</a:t>
            </a:r>
            <a:r>
              <a:rPr lang="en-US" dirty="0" smtClean="0"/>
              <a:t>, </a:t>
            </a:r>
            <a:r>
              <a:rPr lang="en-US" dirty="0"/>
              <a:t>then evolve </a:t>
            </a:r>
            <a:r>
              <a:rPr lang="en-US" dirty="0" smtClean="0"/>
              <a:t>____________ </a:t>
            </a:r>
          </a:p>
          <a:p>
            <a:pPr marL="0" indent="0">
              <a:buNone/>
            </a:pPr>
            <a:r>
              <a:rPr lang="en-US" dirty="0" smtClean="0"/>
              <a:t>_______________</a:t>
            </a:r>
            <a:r>
              <a:rPr lang="en-US" dirty="0" smtClean="0"/>
              <a:t>. </a:t>
            </a:r>
            <a:r>
              <a:rPr lang="en-US" dirty="0"/>
              <a:t>This kind of thing happens because the two different species, though they don't necessarily share a common ancestor, experience </a:t>
            </a:r>
            <a:r>
              <a:rPr lang="en-US" dirty="0" smtClean="0"/>
              <a:t>_______________</a:t>
            </a:r>
          </a:p>
          <a:p>
            <a:pPr marL="0" indent="0">
              <a:buNone/>
            </a:pPr>
            <a:r>
              <a:rPr lang="en-US" dirty="0" smtClean="0"/>
              <a:t>____________________</a:t>
            </a:r>
            <a:r>
              <a:rPr lang="en-US" dirty="0" smtClean="0"/>
              <a:t> </a:t>
            </a:r>
            <a:r>
              <a:rPr lang="en-US" dirty="0"/>
              <a:t>and survive only by undergoing similar adaptations. A classic example of parallel evolution is found among plants, in which several similar but distinct forms of leaf evolved in parallel and are evident today.</a:t>
            </a:r>
          </a:p>
        </p:txBody>
      </p:sp>
    </p:spTree>
    <p:extLst>
      <p:ext uri="{BB962C8B-B14F-4D97-AF65-F5344CB8AC3E}">
        <p14:creationId xmlns:p14="http://schemas.microsoft.com/office/powerpoint/2010/main" val="23255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____________evolution </a:t>
            </a:r>
            <a:r>
              <a:rPr lang="en-US" u="sng" dirty="0" smtClean="0"/>
              <a:t>: </a:t>
            </a:r>
            <a:r>
              <a:rPr lang="en-US" dirty="0" smtClean="0"/>
              <a:t> process where </a:t>
            </a:r>
            <a:r>
              <a:rPr lang="en-US" dirty="0" smtClean="0"/>
              <a:t>______ _________________________ </a:t>
            </a:r>
            <a:r>
              <a:rPr lang="en-US" dirty="0" smtClean="0"/>
              <a:t>evolves into </a:t>
            </a:r>
            <a:r>
              <a:rPr lang="en-US" dirty="0" smtClean="0"/>
              <a:t>_________ ______________over </a:t>
            </a:r>
            <a:r>
              <a:rPr lang="en-US" dirty="0"/>
              <a:t>time. A common example of divergent evolution is the </a:t>
            </a:r>
            <a:r>
              <a:rPr lang="en-US" dirty="0" smtClean="0"/>
              <a:t>__________________ ______. </a:t>
            </a:r>
            <a:r>
              <a:rPr lang="en-US" dirty="0"/>
              <a:t>Whale flippers, frog forelimbs, and your own arms most likely evolved from </a:t>
            </a:r>
            <a:r>
              <a:rPr lang="en-US" dirty="0" smtClean="0"/>
              <a:t>an ancient common ancestor. Because </a:t>
            </a:r>
            <a:r>
              <a:rPr lang="en-US" dirty="0"/>
              <a:t>they share a </a:t>
            </a:r>
            <a:r>
              <a:rPr lang="en-US" dirty="0" smtClean="0"/>
              <a:t>________ ___________ _________, </a:t>
            </a:r>
            <a:r>
              <a:rPr lang="en-US" dirty="0"/>
              <a:t>these are examples of </a:t>
            </a:r>
            <a:r>
              <a:rPr lang="en-US" i="1" u="sng" dirty="0" smtClean="0"/>
              <a:t>______________structures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2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______________:</a:t>
            </a:r>
            <a:r>
              <a:rPr lang="en-US" dirty="0" smtClean="0"/>
              <a:t> </a:t>
            </a:r>
            <a:r>
              <a:rPr lang="en-US" dirty="0" smtClean="0"/>
              <a:t>when </a:t>
            </a:r>
            <a:r>
              <a:rPr lang="en-US" dirty="0"/>
              <a:t>closely interacting species exert selective pressures on each other, so that they </a:t>
            </a:r>
            <a:r>
              <a:rPr lang="en-US" dirty="0" smtClean="0"/>
              <a:t>______________________. </a:t>
            </a:r>
            <a:r>
              <a:rPr lang="en-US" dirty="0" smtClean="0"/>
              <a:t>Examples </a:t>
            </a:r>
            <a:r>
              <a:rPr lang="en-US" dirty="0"/>
              <a:t>of coevolution are common among predator-prey and host-parasite pairs. </a:t>
            </a:r>
            <a:r>
              <a:rPr lang="en-US" dirty="0" smtClean="0"/>
              <a:t>A better example:  </a:t>
            </a:r>
            <a:r>
              <a:rPr lang="en-US" dirty="0"/>
              <a:t>hummingbirds and the flowers from which they seek nectar and unwittingly pollinate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7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______________________–</a:t>
            </a:r>
            <a:r>
              <a:rPr lang="en-US" dirty="0">
                <a:latin typeface="verdana"/>
              </a:rPr>
              <a:t/>
            </a:r>
            <a:br>
              <a:rPr lang="en-US" dirty="0">
                <a:latin typeface="verdana"/>
              </a:rPr>
            </a:br>
            <a:r>
              <a:rPr lang="en-US" sz="2600" dirty="0">
                <a:latin typeface="verdana"/>
              </a:rPr>
              <a:t>In biological terms, a trait that has </a:t>
            </a:r>
            <a:r>
              <a:rPr lang="en-US" sz="2600" dirty="0" smtClean="0">
                <a:latin typeface="verdana"/>
              </a:rPr>
              <a:t>_________________from </a:t>
            </a:r>
            <a:r>
              <a:rPr lang="en-US" sz="2600" dirty="0">
                <a:latin typeface="verdana"/>
              </a:rPr>
              <a:t>an </a:t>
            </a:r>
            <a:r>
              <a:rPr lang="en-US" sz="2600" dirty="0" smtClean="0">
                <a:latin typeface="verdana"/>
              </a:rPr>
              <a:t>___________ </a:t>
            </a:r>
            <a:r>
              <a:rPr lang="en-US" sz="2600" dirty="0">
                <a:latin typeface="verdana"/>
              </a:rPr>
              <a:t>state. The five digits of the human hand and foot are primitive traits inherited from earlier vertebrate ancestors.</a:t>
            </a:r>
          </a:p>
          <a:p>
            <a:r>
              <a:rPr lang="en-US" dirty="0" smtClean="0"/>
              <a:t>_____________ </a:t>
            </a:r>
            <a:r>
              <a:rPr lang="en-US" dirty="0" smtClean="0"/>
              <a:t>traits –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02436"/>
              </p:ext>
            </p:extLst>
          </p:nvPr>
        </p:nvGraphicFramePr>
        <p:xfrm>
          <a:off x="381000" y="4724400"/>
          <a:ext cx="8229600" cy="173736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/>
                      </a:r>
                      <a:br>
                        <a:rPr lang="en-US" dirty="0">
                          <a:effectLst/>
                          <a:latin typeface="verdana"/>
                        </a:rPr>
                      </a:br>
                      <a:r>
                        <a:rPr lang="en-US" sz="2400" dirty="0">
                          <a:effectLst/>
                          <a:latin typeface="verdana"/>
                        </a:rPr>
                        <a:t>A trait that has </a:t>
                      </a:r>
                      <a:r>
                        <a:rPr lang="en-US" sz="2400" dirty="0" smtClean="0">
                          <a:effectLst/>
                          <a:latin typeface="verdana"/>
                        </a:rPr>
                        <a:t>____________from </a:t>
                      </a:r>
                      <a:r>
                        <a:rPr lang="en-US" sz="2400" dirty="0">
                          <a:effectLst/>
                          <a:latin typeface="verdana"/>
                        </a:rPr>
                        <a:t>an </a:t>
                      </a:r>
                      <a:r>
                        <a:rPr lang="en-US" sz="2400" dirty="0" smtClean="0">
                          <a:effectLst/>
                          <a:latin typeface="verdana"/>
                        </a:rPr>
                        <a:t>__________ </a:t>
                      </a:r>
                      <a:r>
                        <a:rPr lang="en-US" sz="2400" dirty="0">
                          <a:effectLst/>
                          <a:latin typeface="verdana"/>
                        </a:rPr>
                        <a:t>state. The large human brain is a derived trait relative to the common ancestor of humans and apes.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7157</TotalTime>
  <Words>805</Words>
  <Application>Microsoft Office PowerPoint</Application>
  <PresentationFormat>On-screen Show (4:3)</PresentationFormat>
  <Paragraphs>71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Evolution Exam Review</vt:lpstr>
      <vt:lpstr>Review </vt:lpstr>
      <vt:lpstr>Mutations</vt:lpstr>
      <vt:lpstr>Question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Natural Selection</vt:lpstr>
      <vt:lpstr>PowerPoint Presentation</vt:lpstr>
      <vt:lpstr>Something to think About </vt:lpstr>
      <vt:lpstr>Parts of Natural Selection</vt:lpstr>
      <vt:lpstr>Parts of Natural Selection</vt:lpstr>
      <vt:lpstr>PowerPoint Presentation</vt:lpstr>
      <vt:lpstr>Evidence for Evolution </vt:lpstr>
      <vt:lpstr>Evidence for Evolution </vt:lpstr>
      <vt:lpstr>Evidence for Evolution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 from Dog</dc:title>
  <dc:creator>Shivee</dc:creator>
  <cp:lastModifiedBy>Shivee</cp:lastModifiedBy>
  <cp:revision>35</cp:revision>
  <dcterms:created xsi:type="dcterms:W3CDTF">2013-02-08T19:59:28Z</dcterms:created>
  <dcterms:modified xsi:type="dcterms:W3CDTF">2013-02-19T17:49:57Z</dcterms:modified>
</cp:coreProperties>
</file>