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4" r:id="rId2"/>
    <p:sldId id="258" r:id="rId3"/>
    <p:sldId id="260" r:id="rId4"/>
    <p:sldId id="261" r:id="rId5"/>
    <p:sldId id="267" r:id="rId6"/>
    <p:sldId id="270" r:id="rId7"/>
    <p:sldId id="269" r:id="rId8"/>
    <p:sldId id="271" r:id="rId9"/>
    <p:sldId id="268" r:id="rId10"/>
    <p:sldId id="262" r:id="rId11"/>
    <p:sldId id="272" r:id="rId12"/>
    <p:sldId id="263" r:id="rId13"/>
    <p:sldId id="265" r:id="rId14"/>
    <p:sldId id="259" r:id="rId15"/>
    <p:sldId id="275" r:id="rId16"/>
    <p:sldId id="273" r:id="rId17"/>
    <p:sldId id="266" r:id="rId18"/>
    <p:sldId id="274" r:id="rId19"/>
    <p:sldId id="27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0344B-CFC7-4143-BB34-BD68DF2ECA6E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ACA08-68B9-4053-B932-6FF2E6C20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856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8E504-548D-456F-8510-16522778D84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3FA08-2EA1-4F1E-B6C3-CBB9EE46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59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3FA08-2EA1-4F1E-B6C3-CBB9EE4684F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2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2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2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2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7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4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4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336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3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A8147-3941-4655-BFB6-D214E79AA739}" type="datetimeFigureOut">
              <a:rPr lang="en-US" smtClean="0"/>
              <a:t>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101A2-8697-4A58-B2A7-97C98FDFE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221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9x8lFXgXmZ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Exam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282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1</a:t>
            </a:r>
            <a:r>
              <a:rPr lang="en-US" dirty="0"/>
              <a:t>. The image illustrates what evolutionary concept?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A)embryological </a:t>
            </a:r>
            <a:r>
              <a:rPr lang="en-US" dirty="0"/>
              <a:t>similarities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B)variation </a:t>
            </a:r>
            <a:r>
              <a:rPr lang="en-US" dirty="0"/>
              <a:t>among species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C)vestigial </a:t>
            </a:r>
            <a:r>
              <a:rPr lang="en-US" dirty="0"/>
              <a:t>structures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D)homologous </a:t>
            </a:r>
            <a:r>
              <a:rPr lang="en-US" dirty="0"/>
              <a:t>structures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8600"/>
            <a:ext cx="3463203" cy="2453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3316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u="sng" dirty="0" smtClean="0"/>
              <a:t>Darwin</a:t>
            </a:r>
            <a:r>
              <a:rPr lang="en-US" dirty="0" smtClean="0"/>
              <a:t> proposed the theory of natural selection as the mechanism for </a:t>
            </a:r>
            <a:r>
              <a:rPr lang="en-US" u="sng" dirty="0" smtClean="0"/>
              <a:t>descent with modification</a:t>
            </a:r>
            <a:r>
              <a:rPr lang="en-US" dirty="0" smtClean="0"/>
              <a:t>. </a:t>
            </a:r>
          </a:p>
          <a:p>
            <a:r>
              <a:rPr lang="en-US" u="sng" dirty="0" smtClean="0"/>
              <a:t>Survival of the fittest </a:t>
            </a:r>
            <a:r>
              <a:rPr lang="en-US" dirty="0" smtClean="0"/>
              <a:t>– used to describe natural selection</a:t>
            </a:r>
          </a:p>
          <a:p>
            <a:r>
              <a:rPr lang="en-US" dirty="0" smtClean="0"/>
              <a:t>Fitness – is a measure of an individual’s </a:t>
            </a:r>
            <a:r>
              <a:rPr lang="en-US" u="sng" dirty="0" smtClean="0"/>
              <a:t>hereditary contribution </a:t>
            </a:r>
            <a:r>
              <a:rPr lang="en-US" dirty="0" smtClean="0"/>
              <a:t>to the </a:t>
            </a:r>
            <a:r>
              <a:rPr lang="en-US" u="sng" dirty="0" smtClean="0"/>
              <a:t>next generation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Adaptations – are </a:t>
            </a:r>
            <a:r>
              <a:rPr lang="en-US" u="sng" dirty="0" smtClean="0"/>
              <a:t>traits that increase the fitness of individuals</a:t>
            </a:r>
            <a:r>
              <a:rPr lang="en-US" dirty="0" smtClean="0"/>
              <a:t> and populations tend to be well adapted to survive in their environments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61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dog breeds we have today were developed through: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A) natural </a:t>
            </a:r>
            <a:r>
              <a:rPr lang="en-US" dirty="0"/>
              <a:t>selection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B)artificial </a:t>
            </a:r>
            <a:r>
              <a:rPr lang="en-US" dirty="0"/>
              <a:t>selection (selective breeding)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C)sexual </a:t>
            </a:r>
            <a:r>
              <a:rPr lang="en-US" dirty="0"/>
              <a:t>selection</a:t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D)acquired </a:t>
            </a:r>
            <a:r>
              <a:rPr lang="en-US" dirty="0"/>
              <a:t>selection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1" y="3810000"/>
            <a:ext cx="4043363" cy="269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8175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Something to think About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dog breeds we have today were developed </a:t>
            </a:r>
            <a:r>
              <a:rPr lang="en-US" dirty="0" smtClean="0"/>
              <a:t>through artificial selection, what could be some major implications of this?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767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Natural </a:t>
            </a:r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Overproduction</a:t>
            </a:r>
            <a:r>
              <a:rPr lang="en-US" dirty="0" smtClean="0"/>
              <a:t> – A species has more offspring that will survive </a:t>
            </a:r>
            <a:r>
              <a:rPr lang="en-US" dirty="0" smtClean="0"/>
              <a:t>until maturity (offspring need food, are vulnerable to predators and diseases)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u="sng" dirty="0" smtClean="0"/>
              <a:t>Genetic variation – </a:t>
            </a:r>
            <a:r>
              <a:rPr lang="en-US" dirty="0" smtClean="0"/>
              <a:t>The individuals of a population may differ in traits such as size, color, strength, speed, ability to find food, or resistance to certain diseases.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0720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Natural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Struggle to survive – </a:t>
            </a:r>
            <a:r>
              <a:rPr lang="en-US" dirty="0"/>
              <a:t>Individuals must compete with each other for limited resources. Some will be harmed by predation, diseases, or unfavorable conditions.</a:t>
            </a:r>
          </a:p>
          <a:p>
            <a:endParaRPr lang="en-US" u="sng" dirty="0"/>
          </a:p>
          <a:p>
            <a:r>
              <a:rPr lang="en-US" u="sng" dirty="0"/>
              <a:t>Differential reproduction – </a:t>
            </a:r>
            <a:r>
              <a:rPr lang="en-US" dirty="0"/>
              <a:t>Individuals that have certain traits are more likely to survive and reproduce than are individuals that lack those traits. Over time the favorable traits become more frequent in the population.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03081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 or false? </a:t>
            </a:r>
          </a:p>
          <a:p>
            <a:r>
              <a:rPr lang="en-US" dirty="0" smtClean="0"/>
              <a:t>Adaptation is the physiological change that occurs in an organism’s lifetime. </a:t>
            </a:r>
          </a:p>
          <a:p>
            <a:r>
              <a:rPr lang="en-US" dirty="0" smtClean="0"/>
              <a:t>False, an adaptation is a </a:t>
            </a:r>
            <a:r>
              <a:rPr lang="en-US" u="sng" dirty="0" smtClean="0"/>
              <a:t>trait</a:t>
            </a:r>
            <a:r>
              <a:rPr lang="en-US" dirty="0" smtClean="0"/>
              <a:t> that makes an individual </a:t>
            </a:r>
            <a:r>
              <a:rPr lang="en-US" u="sng" dirty="0" smtClean="0"/>
              <a:t>successful in its environment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732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Evidence for Evolution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Fossil/Fossil Record </a:t>
            </a:r>
            <a:r>
              <a:rPr lang="en-US" sz="2800" dirty="0" smtClean="0"/>
              <a:t>–</a:t>
            </a:r>
            <a:r>
              <a:rPr lang="en-US" sz="2800" dirty="0"/>
              <a:t>evidence of organisms that lived on Earth in the past.  Fossils show change in species diversity over geologic time 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b="1" dirty="0" smtClean="0"/>
              <a:t>Comparative anatomy </a:t>
            </a:r>
            <a:r>
              <a:rPr lang="en-US" sz="2800" dirty="0" smtClean="0"/>
              <a:t>- </a:t>
            </a:r>
            <a:r>
              <a:rPr lang="en-US" sz="2800" dirty="0"/>
              <a:t>the comparative study of the body structures of different species of animals in order to understand the adaptive changes they have undergone in the course of evolution from common ancestors</a:t>
            </a:r>
            <a:r>
              <a:rPr lang="en-US" sz="2800" dirty="0" smtClean="0"/>
              <a:t>. </a:t>
            </a:r>
            <a:endParaRPr lang="en-US" sz="2800" dirty="0"/>
          </a:p>
          <a:p>
            <a:pPr marL="971550" lvl="1" indent="-571500">
              <a:buFont typeface="+mj-lt"/>
              <a:buAutoNum type="romanUcPeriod"/>
            </a:pPr>
            <a:r>
              <a:rPr lang="en-US" sz="2400" dirty="0" smtClean="0"/>
              <a:t>Homologous structures, analogous structures</a:t>
            </a:r>
          </a:p>
          <a:p>
            <a:pPr marL="971550" lvl="1" indent="-571500">
              <a:buFont typeface="+mj-lt"/>
              <a:buAutoNum type="romanUcPeriod"/>
            </a:pPr>
            <a:r>
              <a:rPr lang="en-US" sz="2400" dirty="0" smtClean="0"/>
              <a:t>Vestigial structures - </a:t>
            </a:r>
            <a:r>
              <a:rPr lang="en-US" sz="2400" dirty="0"/>
              <a:t>structures that have lost their function but are still present.  Ex) legs of </a:t>
            </a:r>
            <a:r>
              <a:rPr lang="en-US" sz="2400" dirty="0" smtClean="0"/>
              <a:t>skinks, appendix </a:t>
            </a:r>
            <a:r>
              <a:rPr lang="en-US" sz="2400" dirty="0"/>
              <a:t>in humans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470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Evidence for Evolution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Comparative embryology – </a:t>
            </a:r>
          </a:p>
          <a:p>
            <a:pPr marL="0" indent="0">
              <a:buNone/>
            </a:pPr>
            <a:r>
              <a:rPr lang="en-US" b="1" dirty="0"/>
              <a:t>comparing embryos of </a:t>
            </a:r>
          </a:p>
          <a:p>
            <a:pPr marL="0" indent="0">
              <a:buNone/>
            </a:pPr>
            <a:r>
              <a:rPr lang="en-US" b="1" dirty="0"/>
              <a:t>various species </a:t>
            </a:r>
            <a:r>
              <a:rPr lang="en-US" b="1" dirty="0" smtClean="0"/>
              <a:t>: </a:t>
            </a:r>
            <a:r>
              <a:rPr lang="en-US" b="1" u="sng" dirty="0" smtClean="0"/>
              <a:t>point </a:t>
            </a:r>
            <a:r>
              <a:rPr lang="en-US" b="1" u="sng" dirty="0"/>
              <a:t>toward a </a:t>
            </a: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common ancestor. </a:t>
            </a:r>
            <a:endParaRPr lang="en-US" dirty="0"/>
          </a:p>
          <a:p>
            <a:r>
              <a:rPr lang="en-US" u="sng" dirty="0" smtClean="0"/>
              <a:t>Biogeography </a:t>
            </a:r>
            <a:r>
              <a:rPr lang="en-US" dirty="0" smtClean="0"/>
              <a:t>- </a:t>
            </a:r>
            <a:r>
              <a:rPr lang="en-US" dirty="0"/>
              <a:t>Biogeography is the study of the </a:t>
            </a:r>
            <a:r>
              <a:rPr lang="en-US" dirty="0" smtClean="0"/>
              <a:t>distribution </a:t>
            </a:r>
            <a:r>
              <a:rPr lang="en-US" dirty="0"/>
              <a:t>of life forms over geographical </a:t>
            </a:r>
            <a:r>
              <a:rPr lang="en-US" dirty="0" smtClean="0"/>
              <a:t>areas. (Why </a:t>
            </a:r>
            <a:r>
              <a:rPr lang="en-US" dirty="0"/>
              <a:t>does the Arctic have polar bears and Antarctica penguins</a:t>
            </a:r>
            <a:r>
              <a:rPr lang="en-US" dirty="0" smtClean="0"/>
              <a:t>?)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3350"/>
            <a:ext cx="213656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414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Evidence for Evolution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smtClean="0"/>
              <a:t>Molecular biology </a:t>
            </a:r>
            <a:r>
              <a:rPr lang="en-US" dirty="0" smtClean="0"/>
              <a:t>–</a:t>
            </a:r>
            <a:r>
              <a:rPr lang="en-US" dirty="0"/>
              <a:t>scientists look at the </a:t>
            </a:r>
            <a:r>
              <a:rPr lang="en-US" u="sng" dirty="0"/>
              <a:t>proteins</a:t>
            </a:r>
            <a:r>
              <a:rPr lang="en-US" dirty="0"/>
              <a:t> and other </a:t>
            </a:r>
            <a:r>
              <a:rPr lang="en-US" u="sng" dirty="0"/>
              <a:t>molecules</a:t>
            </a:r>
            <a:r>
              <a:rPr lang="en-US" dirty="0"/>
              <a:t> that </a:t>
            </a:r>
            <a:r>
              <a:rPr lang="en-US" u="sng" dirty="0"/>
              <a:t>control life processes</a:t>
            </a:r>
            <a:r>
              <a:rPr lang="en-US" dirty="0"/>
              <a:t>. While these molecules can evolve just as an entire organism can, some important molecules are </a:t>
            </a:r>
            <a:r>
              <a:rPr lang="en-US" u="sng" dirty="0"/>
              <a:t>highly conserved </a:t>
            </a:r>
            <a:r>
              <a:rPr lang="en-US" dirty="0"/>
              <a:t>among species. The slight changes that occur over time in these conserved molecules, which are often called </a:t>
            </a:r>
            <a:r>
              <a:rPr lang="en-US" u="sng" dirty="0"/>
              <a:t>molecular clocks</a:t>
            </a:r>
            <a:r>
              <a:rPr lang="en-US" dirty="0"/>
              <a:t>, can help shed light on past evolutionary events.</a:t>
            </a:r>
            <a:endParaRPr lang="en-US" dirty="0" smtClean="0"/>
          </a:p>
          <a:p>
            <a:r>
              <a:rPr lang="en-US" dirty="0" smtClean="0"/>
              <a:t>Observed evolutionary change – Changes in evolution we have directly observed.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www.youtube.com/watch?v=9x8lFXgXmZI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08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Somatic cells - 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Cells that make up an organism, that are NOT germ (sex/reproductive) cells.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Has a diploid number of chromosomes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Go through mitosis and cytokinesis 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Germ cells (sex cells)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 The sexually reproductive cells; sperm and egg in mammals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Contain HALF the amount of DNA that is in somatic cells  (Haploid) </a:t>
            </a:r>
          </a:p>
          <a:p>
            <a:pPr marL="914400" lvl="1" indent="-514350">
              <a:buFont typeface="+mj-lt"/>
              <a:buAutoNum type="romanLcPeriod"/>
            </a:pPr>
            <a:r>
              <a:rPr lang="en-US" sz="2000" dirty="0" smtClean="0"/>
              <a:t>Go through meiosis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07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Mutation is a </a:t>
            </a:r>
            <a:r>
              <a:rPr lang="en-US" u="sng" dirty="0" smtClean="0"/>
              <a:t>permanent change </a:t>
            </a:r>
            <a:r>
              <a:rPr lang="en-US" dirty="0" smtClean="0"/>
              <a:t>in the </a:t>
            </a:r>
            <a:r>
              <a:rPr lang="en-US" u="sng" dirty="0" smtClean="0"/>
              <a:t>DNA sequence</a:t>
            </a:r>
            <a:r>
              <a:rPr lang="en-US" dirty="0" smtClean="0"/>
              <a:t> of a </a:t>
            </a:r>
            <a:r>
              <a:rPr lang="en-US" u="sng" dirty="0" smtClean="0"/>
              <a:t>gene</a:t>
            </a:r>
          </a:p>
          <a:p>
            <a:r>
              <a:rPr lang="en-US" dirty="0" smtClean="0"/>
              <a:t>A nucleotide base pair(s) is either deleted, inserted, substituted or switched </a:t>
            </a:r>
          </a:p>
          <a:p>
            <a:r>
              <a:rPr lang="en-US" dirty="0" smtClean="0"/>
              <a:t>Major source of </a:t>
            </a:r>
            <a:r>
              <a:rPr lang="en-US" u="sng" dirty="0" smtClean="0"/>
              <a:t>genetic variation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0157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there is a deletion mutation in the somatic cell of an individual that causes this individual to develop a protein deficiency over their lifespan. If this individual decides to reproduce, will his/her offspring inherit this mutation? Why or why not?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42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Convergent evolution </a:t>
            </a:r>
            <a:r>
              <a:rPr lang="en-US" dirty="0" smtClean="0"/>
              <a:t>– Process in which species that are NOT closely related to each other independently evolve similar kinds of traits. Ex: hawks, bats and butterflies all have wings. But none of these organisms inherited these genes from any of the others. These independently evolved wings are called </a:t>
            </a:r>
            <a:r>
              <a:rPr lang="en-US" u="sng" dirty="0" smtClean="0"/>
              <a:t>analogous structures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  <p:pic>
        <p:nvPicPr>
          <p:cNvPr id="1026" name="Picture 2" descr="C:\Users\Shivee\Desktop\convergent-evolution-marine-all-about-reptiles-com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52400"/>
            <a:ext cx="4572000" cy="1540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272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/>
              <a:t>Parallel evolution </a:t>
            </a:r>
            <a:r>
              <a:rPr lang="en-US" dirty="0" smtClean="0"/>
              <a:t>: can be difficult </a:t>
            </a:r>
            <a:r>
              <a:rPr lang="en-US" dirty="0"/>
              <a:t>to distinguish from convergent evolution. Parallel evolution occurs when </a:t>
            </a:r>
            <a:r>
              <a:rPr lang="en-US" u="sng" dirty="0"/>
              <a:t>different species </a:t>
            </a:r>
            <a:r>
              <a:rPr lang="en-US" dirty="0"/>
              <a:t>start with </a:t>
            </a:r>
            <a:r>
              <a:rPr lang="en-US" u="sng" dirty="0"/>
              <a:t>similar ancestral origins</a:t>
            </a:r>
            <a:r>
              <a:rPr lang="en-US" dirty="0"/>
              <a:t>, then evolve similar traits over time. This kind of thing happens because the two different species, though they don't necessarily share a common ancestor, experience similar kinds of environmental pressures and survive only by undergoing similar adaptations. A classic example of parallel evolution is found among plants, in which several similar but distinct forms of leaf evolved in parallel and are evident today.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56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Divergent evolution </a:t>
            </a:r>
            <a:r>
              <a:rPr lang="en-US" u="sng" dirty="0" smtClean="0"/>
              <a:t>: </a:t>
            </a:r>
            <a:r>
              <a:rPr lang="en-US" dirty="0" smtClean="0"/>
              <a:t> process where trait in common ancestor evolves into different </a:t>
            </a:r>
            <a:r>
              <a:rPr lang="en-US" dirty="0"/>
              <a:t>variations over time. A common example of divergent evolution is the vertebrate limb. Whale flippers, frog forelimbs, and your own arms most likely evolved from </a:t>
            </a:r>
            <a:r>
              <a:rPr lang="en-US" dirty="0" smtClean="0"/>
              <a:t>an ancient common ancestor. Because </a:t>
            </a:r>
            <a:r>
              <a:rPr lang="en-US" dirty="0"/>
              <a:t>they share a common evolutionary origin, these are examples of </a:t>
            </a:r>
            <a:r>
              <a:rPr lang="en-US" i="1" u="sng" dirty="0"/>
              <a:t>homologous structures</a:t>
            </a:r>
            <a:r>
              <a:rPr lang="en-US" i="1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727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Coevolution:</a:t>
            </a:r>
            <a:r>
              <a:rPr lang="en-US" dirty="0" smtClean="0"/>
              <a:t> when </a:t>
            </a:r>
            <a:r>
              <a:rPr lang="en-US" dirty="0"/>
              <a:t>closely interacting species exert selective pressures on each other, so that they evolve </a:t>
            </a:r>
            <a:r>
              <a:rPr lang="en-US" dirty="0" smtClean="0"/>
              <a:t>together. Examples </a:t>
            </a:r>
            <a:r>
              <a:rPr lang="en-US" dirty="0"/>
              <a:t>of coevolution are common among predator-prey and host-parasite pairs. </a:t>
            </a:r>
            <a:r>
              <a:rPr lang="en-US" dirty="0" smtClean="0"/>
              <a:t>A better example:  </a:t>
            </a:r>
            <a:r>
              <a:rPr lang="en-US" dirty="0"/>
              <a:t>hummingbirds and the flowers from which they seek nectar and unwittingly pollinate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079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Primitive </a:t>
            </a:r>
            <a:r>
              <a:rPr lang="en-US" dirty="0" smtClean="0"/>
              <a:t>traits –</a:t>
            </a:r>
            <a:r>
              <a:rPr lang="en-US" dirty="0">
                <a:latin typeface="verdana"/>
              </a:rPr>
              <a:t/>
            </a:r>
            <a:br>
              <a:rPr lang="en-US" dirty="0">
                <a:latin typeface="verdana"/>
              </a:rPr>
            </a:br>
            <a:r>
              <a:rPr lang="en-US" sz="2600" dirty="0">
                <a:latin typeface="verdana"/>
              </a:rPr>
              <a:t>In biological terms, a trait that has not changed from an ancestral state. The five digits of the human hand and foot are primitive traits inherited from earlier vertebrate ancestors.</a:t>
            </a:r>
          </a:p>
          <a:p>
            <a:r>
              <a:rPr lang="en-US" dirty="0" smtClean="0"/>
              <a:t>Derived </a:t>
            </a:r>
            <a:r>
              <a:rPr lang="en-US" dirty="0" smtClean="0"/>
              <a:t>traits </a:t>
            </a:r>
            <a:r>
              <a:rPr lang="en-US" dirty="0" smtClean="0"/>
              <a:t>–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424894"/>
              </p:ext>
            </p:extLst>
          </p:nvPr>
        </p:nvGraphicFramePr>
        <p:xfrm>
          <a:off x="381000" y="4724400"/>
          <a:ext cx="8229600" cy="1371600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verdana"/>
                        </a:rPr>
                        <a:t/>
                      </a:r>
                      <a:br>
                        <a:rPr lang="en-US" dirty="0">
                          <a:effectLst/>
                          <a:latin typeface="verdana"/>
                        </a:rPr>
                      </a:br>
                      <a:r>
                        <a:rPr lang="en-US" sz="2400" dirty="0">
                          <a:effectLst/>
                          <a:latin typeface="verdana"/>
                        </a:rPr>
                        <a:t>A trait that has changed from an ancestral state. The large human brain is a derived trait relative to the common ancestor of humans and apes.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221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7147</TotalTime>
  <Words>888</Words>
  <Application>Microsoft Office PowerPoint</Application>
  <PresentationFormat>On-screen Show (4:3)</PresentationFormat>
  <Paragraphs>69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Evolution Exam Review</vt:lpstr>
      <vt:lpstr>Review </vt:lpstr>
      <vt:lpstr>Mutations</vt:lpstr>
      <vt:lpstr>Question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Natural Selection</vt:lpstr>
      <vt:lpstr>PowerPoint Presentation</vt:lpstr>
      <vt:lpstr>Something to think About </vt:lpstr>
      <vt:lpstr>Parts of Natural Selection</vt:lpstr>
      <vt:lpstr>Parts of Natural Selection</vt:lpstr>
      <vt:lpstr>PowerPoint Presentation</vt:lpstr>
      <vt:lpstr>Evidence for Evolution </vt:lpstr>
      <vt:lpstr>Evidence for Evolution </vt:lpstr>
      <vt:lpstr>Evidence for Evolution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Texts from Dog</dc:title>
  <dc:creator>Shivee</dc:creator>
  <cp:lastModifiedBy>Shivee</cp:lastModifiedBy>
  <cp:revision>33</cp:revision>
  <dcterms:created xsi:type="dcterms:W3CDTF">2013-02-08T19:59:28Z</dcterms:created>
  <dcterms:modified xsi:type="dcterms:W3CDTF">2013-02-19T17:37:23Z</dcterms:modified>
</cp:coreProperties>
</file>